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43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77" r:id="rId13"/>
    <p:sldId id="278" r:id="rId14"/>
    <p:sldId id="279" r:id="rId15"/>
    <p:sldId id="266" r:id="rId16"/>
    <p:sldId id="267" r:id="rId17"/>
    <p:sldId id="280" r:id="rId18"/>
    <p:sldId id="268" r:id="rId19"/>
    <p:sldId id="281" r:id="rId20"/>
    <p:sldId id="269" r:id="rId21"/>
    <p:sldId id="270" r:id="rId22"/>
    <p:sldId id="271" r:id="rId23"/>
    <p:sldId id="272" r:id="rId24"/>
    <p:sldId id="273" r:id="rId25"/>
    <p:sldId id="282" r:id="rId26"/>
    <p:sldId id="283" r:id="rId27"/>
    <p:sldId id="274" r:id="rId28"/>
    <p:sldId id="284" r:id="rId29"/>
    <p:sldId id="285" r:id="rId30"/>
    <p:sldId id="27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7102475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35B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179" autoAdjust="0"/>
  </p:normalViewPr>
  <p:slideViewPr>
    <p:cSldViewPr>
      <p:cViewPr varScale="1">
        <p:scale>
          <a:sx n="74" d="100"/>
          <a:sy n="74" d="100"/>
        </p:scale>
        <p:origin x="12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71FEE8B-A424-430C-B832-DE2CE85D72CA}" type="datetimeFigureOut">
              <a:rPr lang="ko-KR" altLang="en-US" smtClean="0"/>
              <a:pPr/>
              <a:t>2016-05-02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6204755-F9BC-4CDA-9C8F-4B164C319D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983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CFA1-D8AD-45F1-8714-8A2522966365}" type="datetime1">
              <a:rPr lang="ko-KR" altLang="en-US" smtClean="0"/>
              <a:t>2016-05-02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85305" y="332658"/>
            <a:ext cx="820149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941169"/>
            <a:ext cx="432048" cy="42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5956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C162-54C8-4BB0-9C6B-AE88FBD196A9}" type="datetime1">
              <a:rPr lang="ko-KR" altLang="en-US" smtClean="0"/>
              <a:t>2016-05-02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247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3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65BD-2588-4F56-9E14-32327AE04841}" type="datetime1">
              <a:rPr lang="ko-KR" altLang="en-US" smtClean="0"/>
              <a:t>2016-05-02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1925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20" b="0" i="0">
                <a:solidFill>
                  <a:srgbClr val="10278F"/>
                </a:solidFill>
                <a:latin typeface="Tahoma"/>
                <a:cs typeface="Tahoma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1"/>
            <a:ext cx="397764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1"/>
            <a:ext cx="397764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E538A-CF88-4457-95A3-597AC2F549C4}" type="datetime1">
              <a:rPr lang="ko-KR" altLang="en-US" smtClean="0"/>
              <a:t>2016-05-02</a:t>
            </a:fld>
            <a:endParaRPr lang="ko-KR" alt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0898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 userDrawn="1"/>
        </p:nvSpPr>
        <p:spPr bwMode="auto">
          <a:xfrm>
            <a:off x="827088" y="3213100"/>
            <a:ext cx="77771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1110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4716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26968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4"/>
            <a:ext cx="4038600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4"/>
            <a:ext cx="4038600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407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110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5781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13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wrap="square"/>
          <a:lstStyle>
            <a:lvl1pPr latinLnBrk="0">
              <a:defRPr/>
            </a:lvl1pPr>
            <a:lvl2pPr latinLnBrk="0">
              <a:defRPr/>
            </a:lvl2pPr>
            <a:lvl3pPr latinLnBrk="0">
              <a:defRPr/>
            </a:lvl3pPr>
            <a:lvl4pPr latinLnBrk="0">
              <a:defRPr/>
            </a:lvl4pPr>
            <a:lvl5pPr latinLnBrk="0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2325-B186-44DE-A536-E153A611E622}" type="datetime1">
              <a:rPr lang="ko-KR" altLang="en-US" smtClean="0"/>
              <a:t>2016-05-02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9056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987572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912297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7072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6" y="260351"/>
            <a:ext cx="2058988" cy="6337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1"/>
            <a:ext cx="6029325" cy="6337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2720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7" indent="0" algn="ctr">
              <a:buNone/>
              <a:defRPr sz="1500"/>
            </a:lvl2pPr>
            <a:lvl3pPr marL="685773" indent="0" algn="ctr">
              <a:buNone/>
              <a:defRPr sz="1350"/>
            </a:lvl3pPr>
            <a:lvl4pPr marL="1028659" indent="0" algn="ctr">
              <a:buNone/>
              <a:defRPr sz="1200"/>
            </a:lvl4pPr>
            <a:lvl5pPr marL="1371545" indent="0" algn="ctr">
              <a:buNone/>
              <a:defRPr sz="1200"/>
            </a:lvl5pPr>
            <a:lvl6pPr marL="1714432" indent="0" algn="ctr">
              <a:buNone/>
              <a:defRPr sz="1200"/>
            </a:lvl6pPr>
            <a:lvl7pPr marL="2057318" indent="0" algn="ctr">
              <a:buNone/>
              <a:defRPr sz="1200"/>
            </a:lvl7pPr>
            <a:lvl8pPr marL="2400204" indent="0" algn="ctr">
              <a:buNone/>
              <a:defRPr sz="1200"/>
            </a:lvl8pPr>
            <a:lvl9pPr marL="274309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49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0F1F258-9322-4693-A0E0-F1EC2F0187DA}" type="datetime1">
              <a:rPr lang="ko-KR" altLang="en-US" smtClean="0"/>
              <a:t>2016-05-02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0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96FFCEE6-A8B9-4E87-81E3-67B1867F1C23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  <p:extLst>
      <p:ext uri="{BB962C8B-B14F-4D97-AF65-F5344CB8AC3E}">
        <p14:creationId xmlns:p14="http://schemas.microsoft.com/office/powerpoint/2010/main" val="90586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A8FA-359C-4392-9643-05A5726F6F74}" type="datetime1">
              <a:rPr lang="ko-KR" altLang="en-US" smtClean="0"/>
              <a:t>2016-05-02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929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AC91-2952-4DC0-A672-B411813FE6D5}" type="datetime1">
              <a:rPr lang="ko-KR" altLang="en-US" smtClean="0"/>
              <a:t>2016-05-02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2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3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5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6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3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5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6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10FD-9FE1-4AB9-9FFB-200E0DDC5897}" type="datetime1">
              <a:rPr lang="ko-KR" altLang="en-US" smtClean="0"/>
              <a:t>2016-05-02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85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E33B-0FFF-4597-9485-E0F8433AC673}" type="datetime1">
              <a:rPr lang="ko-KR" altLang="en-US" smtClean="0"/>
              <a:t>2016-05-02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68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6C6B-FBE7-4DE4-9C9D-FC73AE92317F}" type="datetime1">
              <a:rPr lang="ko-KR" altLang="en-US" smtClean="0"/>
              <a:t>2016-05-02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780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3" indent="0">
              <a:buNone/>
              <a:defRPr sz="900"/>
            </a:lvl4pPr>
            <a:lvl5pPr marL="1828764" indent="0">
              <a:buNone/>
              <a:defRPr sz="900"/>
            </a:lvl5pPr>
            <a:lvl6pPr marL="2285955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6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46F2-6623-4275-BB3F-4FF933F7A63F}" type="datetime1">
              <a:rPr lang="ko-KR" altLang="en-US" smtClean="0"/>
              <a:t>2016-05-02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280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1" indent="0">
              <a:buNone/>
              <a:defRPr sz="2800"/>
            </a:lvl2pPr>
            <a:lvl3pPr marL="914382" indent="0">
              <a:buNone/>
              <a:defRPr sz="2400"/>
            </a:lvl3pPr>
            <a:lvl4pPr marL="1371573" indent="0">
              <a:buNone/>
              <a:defRPr sz="2000"/>
            </a:lvl4pPr>
            <a:lvl5pPr marL="1828764" indent="0">
              <a:buNone/>
              <a:defRPr sz="2000"/>
            </a:lvl5pPr>
            <a:lvl6pPr marL="2285955" indent="0">
              <a:buNone/>
              <a:defRPr sz="2000"/>
            </a:lvl6pPr>
            <a:lvl7pPr marL="2743146" indent="0">
              <a:buNone/>
              <a:defRPr sz="2000"/>
            </a:lvl7pPr>
            <a:lvl8pPr marL="3200336" indent="0">
              <a:buNone/>
              <a:defRPr sz="2000"/>
            </a:lvl8pPr>
            <a:lvl9pPr marL="3657526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3" indent="0">
              <a:buNone/>
              <a:defRPr sz="900"/>
            </a:lvl4pPr>
            <a:lvl5pPr marL="1828764" indent="0">
              <a:buNone/>
              <a:defRPr sz="900"/>
            </a:lvl5pPr>
            <a:lvl6pPr marL="2285955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6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7E58-D2EE-40DA-9C92-ED726FCCFDBC}" type="datetime1">
              <a:rPr lang="ko-KR" altLang="en-US" smtClean="0"/>
              <a:t>2016-05-02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520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908724"/>
            <a:ext cx="8229600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3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C6623-9801-44E2-8962-24D16AF8433E}" type="datetime1">
              <a:rPr lang="ko-KR" altLang="en-US" smtClean="0"/>
              <a:t>2016-05-02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3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>
            <a:off x="611561" y="836712"/>
            <a:ext cx="79928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 userDrawn="1"/>
        </p:nvSpPr>
        <p:spPr>
          <a:xfrm>
            <a:off x="7884368" y="332656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800" baseline="0" dirty="0" smtClean="0"/>
              <a:t>ASTU</a:t>
            </a:r>
            <a:endParaRPr lang="ko-KR" alt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52320" y="260649"/>
            <a:ext cx="432048" cy="42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342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82" rtl="0" eaLnBrk="1" latinLnBrk="1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3" indent="-342893" algn="l" defTabSz="914382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6" indent="-285744" algn="l" defTabSz="914382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7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8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9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0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1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2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22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3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5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6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6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6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1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4"/>
            <a:ext cx="822960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468314" y="981075"/>
            <a:ext cx="69119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746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굴림" charset="-127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  <a:cs typeface="굴림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  <a:cs typeface="굴림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  <a:cs typeface="굴림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  <a:cs typeface="굴림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Wingdings" charset="2"/>
        <a:buChar char="§"/>
        <a:defRPr kumimoji="1" sz="2000">
          <a:solidFill>
            <a:schemeClr val="tx1"/>
          </a:solidFill>
          <a:latin typeface="+mn-lt"/>
          <a:ea typeface="+mn-ea"/>
          <a:cs typeface="굴림" charset="-127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Wingdings" charset="2"/>
        <a:buChar char="§"/>
        <a:defRPr kumimoji="1" sz="2800">
          <a:solidFill>
            <a:schemeClr val="tx1"/>
          </a:solidFill>
          <a:latin typeface="+mn-lt"/>
          <a:ea typeface="+mn-ea"/>
          <a:cs typeface="굴림" charset="-127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charset="2"/>
        <a:buChar char="§"/>
        <a:defRPr kumimoji="1" sz="2400">
          <a:solidFill>
            <a:schemeClr val="tx1"/>
          </a:solidFill>
          <a:latin typeface="+mn-lt"/>
          <a:ea typeface="+mn-ea"/>
          <a:cs typeface="굴림" charset="-127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굴림" charset="-127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  <a:cs typeface="굴림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theasciicode.com.a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timeanddate.com/weather/ethiopia/addis-ababa/ext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606680" cy="252028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CSE 1062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b="1" dirty="0" smtClean="0">
                <a:latin typeface="HY견고딕" pitchFamily="18" charset="-127"/>
                <a:ea typeface="HY견고딕" pitchFamily="18" charset="-127"/>
              </a:rPr>
              <a:t>Fundamentals of Programming</a:t>
            </a:r>
            <a:r>
              <a:rPr lang="en-US" altLang="ko-KR" sz="4400" b="1" dirty="0" smtClean="0">
                <a:latin typeface="HY견고딕" pitchFamily="18" charset="-127"/>
                <a:ea typeface="HY견고딕" pitchFamily="18" charset="-127"/>
              </a:rPr>
              <a:t> </a:t>
            </a:r>
            <a:br>
              <a:rPr lang="en-US" altLang="ko-KR" sz="4400" b="1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4400" b="1" dirty="0" smtClean="0"/>
              <a:t/>
            </a:r>
            <a:br>
              <a:rPr lang="en-US" altLang="ko-KR" sz="4400" b="1" dirty="0" smtClean="0"/>
            </a:br>
            <a:r>
              <a:rPr lang="en-US" altLang="ko-KR" dirty="0" smtClean="0"/>
              <a:t>Lecture #11</a:t>
            </a:r>
            <a:endParaRPr lang="ko-KR" altLang="en-US" dirty="0"/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937319" y="2995464"/>
            <a:ext cx="6906767" cy="333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101598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101598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Spring 2016</a:t>
            </a:r>
          </a:p>
          <a:p>
            <a:pPr marL="0" marR="0" lvl="0" indent="0" algn="ctr" defTabSz="101598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101598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101598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Science &amp; Engineering</a:t>
            </a:r>
            <a:r>
              <a:rPr kumimoji="0" lang="en-US" altLang="ko-KR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</a:t>
            </a:r>
            <a:endParaRPr kumimoji="0" lang="en-US" altLang="ko-KR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101598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School of EE &amp; Computing</a:t>
            </a:r>
          </a:p>
          <a:p>
            <a:pPr marL="0" marR="0" lvl="0" indent="0" algn="ctr" defTabSz="101598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Adama Science &amp; Technology University</a:t>
            </a:r>
            <a:endParaRPr kumimoji="0" lang="ko-KR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0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03" y="923925"/>
            <a:ext cx="8584070" cy="459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3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71" y="908724"/>
            <a:ext cx="6486525" cy="18192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11560" y="2996952"/>
            <a:ext cx="3024336" cy="3544471"/>
            <a:chOff x="611560" y="2908865"/>
            <a:chExt cx="2454393" cy="30978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60" y="3212976"/>
              <a:ext cx="2454393" cy="279374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43608" y="2908865"/>
              <a:ext cx="1091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Desktop</a:t>
              </a:r>
              <a:endParaRPr lang="en-US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06110" y="305686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File Opened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72490" y="4365104"/>
            <a:ext cx="1198129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207" y="3656378"/>
            <a:ext cx="37719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30" y="887417"/>
            <a:ext cx="79057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8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2: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48" y="3739678"/>
            <a:ext cx="6282074" cy="2376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48" y="1412776"/>
            <a:ext cx="605087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1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File is closed 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close()</a:t>
            </a:r>
            <a:r>
              <a:rPr lang="en-US" dirty="0"/>
              <a:t> </a:t>
            </a:r>
            <a:r>
              <a:rPr lang="en-US" dirty="0" smtClean="0"/>
              <a:t>method</a:t>
            </a:r>
          </a:p>
          <a:p>
            <a:r>
              <a:rPr lang="en-US" dirty="0" smtClean="0"/>
              <a:t>This </a:t>
            </a:r>
            <a:r>
              <a:rPr lang="en-US" dirty="0"/>
              <a:t>method breaks connection between file’s external name and file stream, which can be used for another </a:t>
            </a:r>
            <a:r>
              <a:rPr lang="en-US" dirty="0" smtClean="0"/>
              <a:t>file</a:t>
            </a:r>
          </a:p>
          <a:p>
            <a:r>
              <a:rPr lang="en-US" dirty="0" smtClean="0"/>
              <a:t>Because </a:t>
            </a:r>
            <a:r>
              <a:rPr lang="en-US" dirty="0"/>
              <a:t>all computers have limit on maximum number of files that can be open at one time, closing files no longer needed makes good </a:t>
            </a:r>
            <a:r>
              <a:rPr lang="en-US" dirty="0" smtClean="0"/>
              <a:t>sense</a:t>
            </a:r>
          </a:p>
          <a:p>
            <a:r>
              <a:rPr lang="en-US" dirty="0" smtClean="0"/>
              <a:t>Any </a:t>
            </a:r>
            <a:r>
              <a:rPr lang="en-US" dirty="0"/>
              <a:t>open files existing at end of normal program execution are closed automatically by OS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17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Reading and Writing Character-Based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Reading or writing character-based files involves almost identical operations for reading input from keyboard and writing data to screen</a:t>
            </a:r>
          </a:p>
          <a:p>
            <a:pPr lvl="1"/>
            <a:r>
              <a:rPr lang="en-US" dirty="0"/>
              <a:t>For writing to a file,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/>
              <a:t> object is replaced by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ofstream</a:t>
            </a:r>
            <a:r>
              <a:rPr lang="en-US" dirty="0"/>
              <a:t> object name declared in </a:t>
            </a:r>
            <a:r>
              <a:rPr lang="en-US" dirty="0" smtClean="0"/>
              <a:t>program</a:t>
            </a:r>
          </a:p>
          <a:p>
            <a:pPr lvl="1"/>
            <a:r>
              <a:rPr lang="en-US" dirty="0"/>
              <a:t>Reading data from text file is almost identical to reading data from standard keyboard, except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dirty="0"/>
              <a:t> object is replaced by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ifstream</a:t>
            </a:r>
            <a:r>
              <a:rPr lang="en-US" dirty="0"/>
              <a:t> object declared in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2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936472"/>
            <a:ext cx="7344816" cy="573684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16</a:t>
            </a:fld>
            <a:endParaRPr lang="ko-KR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085" y="4797152"/>
            <a:ext cx="3747268" cy="82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5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from a Text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17</a:t>
            </a:fld>
            <a:endParaRPr lang="ko-KR" altLang="en-US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9631"/>
            <a:ext cx="8229600" cy="399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5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947003"/>
            <a:ext cx="7128792" cy="54829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18</a:t>
            </a:fld>
            <a:endParaRPr lang="ko-KR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022" y="947003"/>
            <a:ext cx="3684978" cy="110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Device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Logical file object:</a:t>
            </a:r>
            <a:r>
              <a:rPr lang="en-US" dirty="0"/>
              <a:t> Stream that connects a file of logically related data to a program</a:t>
            </a:r>
          </a:p>
          <a:p>
            <a:r>
              <a:rPr lang="en-US" b="1" dirty="0"/>
              <a:t>Physical file object:</a:t>
            </a:r>
            <a:r>
              <a:rPr lang="en-US" dirty="0"/>
              <a:t> Stream that connects to hardware device such as keyboard, screen, or printer</a:t>
            </a:r>
          </a:p>
          <a:p>
            <a:r>
              <a:rPr lang="en-US" dirty="0"/>
              <a:t>Actual physical device assigned to your program for data entry is formally called </a:t>
            </a:r>
            <a:r>
              <a:rPr lang="en-US" b="1" dirty="0"/>
              <a:t>standard input file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dirty="0"/>
              <a:t> method calls are routed to this standard input file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/>
              <a:t> method calls are written to a device that has been assigned as standard output file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47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Files and Streams</a:t>
            </a:r>
          </a:p>
          <a:p>
            <a:pPr lvl="2"/>
            <a:r>
              <a:rPr lang="en-US" dirty="0" smtClean="0"/>
              <a:t>I/O </a:t>
            </a:r>
            <a:r>
              <a:rPr lang="en-US" dirty="0"/>
              <a:t>file stream objects and functions</a:t>
            </a:r>
          </a:p>
          <a:p>
            <a:pPr lvl="2"/>
            <a:r>
              <a:rPr lang="en-US" dirty="0"/>
              <a:t>Reading and writing character-based files</a:t>
            </a:r>
          </a:p>
          <a:p>
            <a:pPr lvl="2"/>
            <a:r>
              <a:rPr lang="en-US" dirty="0"/>
              <a:t>Random file access</a:t>
            </a:r>
          </a:p>
          <a:p>
            <a:pPr lvl="2"/>
            <a:r>
              <a:rPr lang="en-US" dirty="0"/>
              <a:t>File streams as function arguments </a:t>
            </a:r>
          </a:p>
          <a:p>
            <a:pPr marL="0" lvl="2" indent="0">
              <a:lnSpc>
                <a:spcPct val="8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Case Study: </a:t>
            </a:r>
            <a:r>
              <a:rPr lang="en-US" b="1" dirty="0" smtClean="0">
                <a:solidFill>
                  <a:srgbClr val="0000FF"/>
                </a:solidFill>
              </a:rPr>
              <a:t>Weather Forecast </a:t>
            </a:r>
            <a:r>
              <a:rPr lang="en-US" b="1" dirty="0">
                <a:solidFill>
                  <a:srgbClr val="0000FF"/>
                </a:solidFill>
              </a:rPr>
              <a:t>F</a:t>
            </a:r>
            <a:r>
              <a:rPr lang="en-US" b="1" dirty="0" smtClean="0">
                <a:solidFill>
                  <a:srgbClr val="0000FF"/>
                </a:solidFill>
              </a:rPr>
              <a:t>ile Updates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sz="2400" dirty="0" smtClean="0"/>
              <a:t>Reading Assignments</a:t>
            </a:r>
          </a:p>
          <a:p>
            <a:pPr lvl="2"/>
            <a:r>
              <a:rPr lang="en-US" dirty="0" smtClean="0"/>
              <a:t>Chapter 8 of the text book</a:t>
            </a:r>
          </a:p>
          <a:p>
            <a:pPr lvl="2"/>
            <a:r>
              <a:rPr lang="en-US" dirty="0" smtClean="0"/>
              <a:t>About ASCII Codes</a:t>
            </a:r>
          </a:p>
          <a:p>
            <a:pPr lvl="3"/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www.theasciicode.com.ar</a:t>
            </a:r>
            <a:endParaRPr lang="en-US" sz="1600" dirty="0" smtClean="0"/>
          </a:p>
          <a:p>
            <a:pPr marL="914382" lvl="2" indent="0">
              <a:buNone/>
            </a:pPr>
            <a:endParaRPr lang="en-US" sz="2000" dirty="0"/>
          </a:p>
          <a:p>
            <a:pPr lvl="3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</a:t>
            </a:fld>
            <a:endParaRPr lang="ko-KR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789928"/>
            <a:ext cx="3363761" cy="256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34" y="5294606"/>
            <a:ext cx="5999406" cy="142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7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 File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File access:</a:t>
            </a:r>
            <a:r>
              <a:rPr lang="en-US" dirty="0"/>
              <a:t> Refers to process of retrieving data from a file</a:t>
            </a:r>
          </a:p>
          <a:p>
            <a:r>
              <a:rPr lang="en-US" dirty="0"/>
              <a:t>Two types of file access</a:t>
            </a:r>
          </a:p>
          <a:p>
            <a:pPr lvl="1"/>
            <a:r>
              <a:rPr lang="en-US" dirty="0"/>
              <a:t>Sequential file access</a:t>
            </a:r>
          </a:p>
          <a:p>
            <a:pPr lvl="1"/>
            <a:r>
              <a:rPr lang="en-US" dirty="0"/>
              <a:t>Random file access</a:t>
            </a:r>
          </a:p>
          <a:p>
            <a:r>
              <a:rPr lang="en-US" b="1" dirty="0"/>
              <a:t>File organization:</a:t>
            </a:r>
            <a:r>
              <a:rPr lang="en-US" dirty="0"/>
              <a:t> Refers to the way data is stored in a file</a:t>
            </a:r>
          </a:p>
          <a:p>
            <a:r>
              <a:rPr lang="en-US" dirty="0"/>
              <a:t>The files you have used and will continue to use have a sequential organization, meaning characters in file are stored in a sequential manner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496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 File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open file has been read in a sequential manner, meaning characters are accessed one after another, which is called </a:t>
            </a:r>
            <a:r>
              <a:rPr lang="en-US" b="1" dirty="0"/>
              <a:t>sequential access</a:t>
            </a:r>
          </a:p>
          <a:p>
            <a:pPr lvl="1"/>
            <a:r>
              <a:rPr lang="en-US" dirty="0"/>
              <a:t>Although characters are stored sequentially, they don’t have to be accessed in same 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285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 File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b="1" dirty="0"/>
              <a:t>random access</a:t>
            </a:r>
            <a:r>
              <a:rPr lang="en-US" dirty="0"/>
              <a:t>, any character in opened file can be read without having to read all characters stored ahead of it first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provide random access, each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ifstream</a:t>
            </a:r>
            <a:r>
              <a:rPr lang="en-US" dirty="0"/>
              <a:t> object creates a file position marker automatically</a:t>
            </a:r>
          </a:p>
          <a:p>
            <a:pPr lvl="1"/>
            <a:r>
              <a:rPr lang="en-US" dirty="0"/>
              <a:t>This marker is a long integer representing an offset from the beginning of file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351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 File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5"/>
            <a:ext cx="8229600" cy="1080116"/>
          </a:xfrm>
        </p:spPr>
        <p:txBody>
          <a:bodyPr/>
          <a:lstStyle/>
          <a:p>
            <a:r>
              <a:rPr lang="en-US" dirty="0" smtClean="0"/>
              <a:t>File Position Marker Functions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23</a:t>
            </a:fld>
            <a:endParaRPr lang="ko-KR" alt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86385"/>
            <a:ext cx="91440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592158"/>
            <a:ext cx="8229600" cy="108011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342893" indent="-342893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6" indent="-285744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7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8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59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50" indent="-228595" algn="l" defTabSz="914382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41" indent="-228595" algn="l" defTabSz="914382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32" indent="-228595" algn="l" defTabSz="914382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22" indent="-228595" algn="l" defTabSz="914382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454555"/>
            <a:ext cx="8229600" cy="190179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>
            <a:lvl1pPr marL="342893" indent="-342893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6" indent="-285744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7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8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59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50" indent="-228595" algn="l" defTabSz="914382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41" indent="-228595" algn="l" defTabSz="914382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32" indent="-228595" algn="l" defTabSz="914382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22" indent="-228595" algn="l" defTabSz="914382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seek()</a:t>
            </a:r>
            <a:r>
              <a:rPr lang="en-US" dirty="0"/>
              <a:t> method allows programmer to move to any position in file</a:t>
            </a:r>
          </a:p>
          <a:p>
            <a:r>
              <a:rPr lang="en-US" dirty="0"/>
              <a:t>Character’s position is referred to as its </a:t>
            </a:r>
            <a:r>
              <a:rPr lang="en-US" b="1" dirty="0"/>
              <a:t>offset</a:t>
            </a:r>
            <a:r>
              <a:rPr lang="en-US" dirty="0"/>
              <a:t> from the start of file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5: Using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seekg()</a:t>
            </a:r>
            <a:r>
              <a:rPr lang="en-US" dirty="0" smtClean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tellg()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24</a:t>
            </a:fld>
            <a:endParaRPr lang="ko-KR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" y="980728"/>
            <a:ext cx="9134475" cy="433387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98014" y="5420422"/>
            <a:ext cx="3333750" cy="1409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5656" y="5791469"/>
            <a:ext cx="4023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Suppose test.dat contains this text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5499065" y="5976135"/>
            <a:ext cx="29894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60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</a:t>
            </a:r>
            <a:r>
              <a:rPr lang="en-US" dirty="0" smtClean="0"/>
              <a:t>5: </a:t>
            </a:r>
            <a:r>
              <a:rPr lang="en-US" dirty="0"/>
              <a:t>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seekg()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tellg()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25</a:t>
            </a:fld>
            <a:endParaRPr lang="ko-KR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052736"/>
            <a:ext cx="9077325" cy="2762250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978854"/>
              </p:ext>
            </p:extLst>
          </p:nvPr>
        </p:nvGraphicFramePr>
        <p:xfrm>
          <a:off x="755580" y="3833432"/>
          <a:ext cx="7168111" cy="92455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77269"/>
                <a:gridCol w="377269"/>
                <a:gridCol w="377269"/>
                <a:gridCol w="377269"/>
                <a:gridCol w="377269"/>
                <a:gridCol w="377269"/>
                <a:gridCol w="377269"/>
                <a:gridCol w="377269"/>
                <a:gridCol w="377269"/>
                <a:gridCol w="377269"/>
                <a:gridCol w="377269"/>
                <a:gridCol w="377269"/>
                <a:gridCol w="377269"/>
                <a:gridCol w="377269"/>
                <a:gridCol w="377269"/>
                <a:gridCol w="377269"/>
                <a:gridCol w="377269"/>
                <a:gridCol w="377269"/>
                <a:gridCol w="377269"/>
              </a:tblGrid>
              <a:tr h="276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-18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-17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-16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-15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-14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-13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-12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-11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-10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-9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-8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-7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-6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-5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-4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-3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-2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-1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6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5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6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7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8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9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11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12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13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14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15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16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17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18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3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T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EOF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995859"/>
            <a:ext cx="7672169" cy="139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File Streams as Function Arguments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file stream object can be used as a function argument</a:t>
            </a:r>
          </a:p>
          <a:p>
            <a:r>
              <a:rPr lang="en-US" dirty="0"/>
              <a:t>The function’s formal parameter must be a reference to the appropriate </a:t>
            </a:r>
            <a:r>
              <a:rPr lang="en-US" dirty="0" smtClean="0"/>
              <a:t>stream, either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ifstream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/>
              <a:t> 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ofstream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</a:p>
          <a:p>
            <a:pPr lvl="1"/>
            <a:r>
              <a:rPr lang="en-US" dirty="0"/>
              <a:t>Examples: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getOpen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228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7: File Streams as Function Arguments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980728"/>
            <a:ext cx="8229600" cy="46406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050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7: File Streams as Function Arguments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28</a:t>
            </a:fld>
            <a:endParaRPr lang="ko-KR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4890"/>
            <a:ext cx="8905875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63" y="4257048"/>
            <a:ext cx="4539001" cy="2440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300" y="4319387"/>
            <a:ext cx="3322712" cy="180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</a:t>
            </a:r>
            <a:r>
              <a:rPr lang="en-US" b="1" dirty="0">
                <a:solidFill>
                  <a:srgbClr val="0000FF"/>
                </a:solidFill>
              </a:rPr>
              <a:t>Weather Forecast File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a data file has been created, application programs are typically written to read and update the file with current data</a:t>
            </a:r>
          </a:p>
          <a:p>
            <a:r>
              <a:rPr lang="en-US" dirty="0"/>
              <a:t>In this case study, a file is used as a database storing the </a:t>
            </a:r>
            <a:r>
              <a:rPr lang="en-US" b="1" dirty="0"/>
              <a:t>ten most</a:t>
            </a:r>
            <a:r>
              <a:rPr lang="en-US" dirty="0"/>
              <a:t> recent </a:t>
            </a:r>
            <a:r>
              <a:rPr lang="en-US" dirty="0" smtClean="0"/>
              <a:t>temperature forecasts of Addis </a:t>
            </a:r>
            <a:r>
              <a:rPr lang="en-US" dirty="0"/>
              <a:t>A</a:t>
            </a:r>
            <a:r>
              <a:rPr lang="en-US" dirty="0" smtClean="0"/>
              <a:t>baba</a:t>
            </a:r>
            <a:endParaRPr lang="en-US" dirty="0"/>
          </a:p>
          <a:p>
            <a:pPr lvl="1"/>
            <a:r>
              <a:rPr lang="en-US" dirty="0"/>
              <a:t>Analyze the problem</a:t>
            </a:r>
          </a:p>
          <a:p>
            <a:pPr lvl="1"/>
            <a:r>
              <a:rPr lang="en-US" dirty="0"/>
              <a:t>Develop a solution</a:t>
            </a:r>
          </a:p>
          <a:p>
            <a:pPr lvl="1"/>
            <a:r>
              <a:rPr lang="en-US" dirty="0"/>
              <a:t>Code the solution</a:t>
            </a:r>
          </a:p>
          <a:p>
            <a:pPr lvl="1"/>
            <a:r>
              <a:rPr lang="en-US" dirty="0"/>
              <a:t>Test and correct the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55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I/O File Stream Objects and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store and retrieve data outside a C++ program, two items are </a:t>
            </a:r>
            <a:r>
              <a:rPr lang="en-US" dirty="0" smtClean="0"/>
              <a:t>needed:</a:t>
            </a:r>
          </a:p>
          <a:p>
            <a:pPr lvl="1"/>
            <a:r>
              <a:rPr lang="en-US" dirty="0" smtClean="0"/>
              <a:t>A file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file stream object</a:t>
            </a:r>
          </a:p>
          <a:p>
            <a:r>
              <a:rPr lang="en-US" dirty="0"/>
              <a:t>A file is a collection of data stored together under a common name, usually on disk, magnetic tape, USB drive, or </a:t>
            </a:r>
            <a:r>
              <a:rPr lang="en-US" dirty="0" smtClean="0"/>
              <a:t>CD</a:t>
            </a:r>
          </a:p>
          <a:p>
            <a:r>
              <a:rPr lang="en-US" dirty="0" smtClean="0"/>
              <a:t>Each </a:t>
            </a:r>
            <a:r>
              <a:rPr lang="en-US" dirty="0"/>
              <a:t>file has a unique file name, referred to as file’s </a:t>
            </a:r>
            <a:r>
              <a:rPr lang="en-US" b="1" dirty="0"/>
              <a:t>external name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3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</a:t>
            </a:r>
            <a:r>
              <a:rPr lang="en-US" b="1" dirty="0">
                <a:solidFill>
                  <a:srgbClr val="0000FF"/>
                </a:solidFill>
              </a:rPr>
              <a:t>Weather Forecast File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the Problem</a:t>
            </a:r>
          </a:p>
          <a:p>
            <a:pPr lvl="1"/>
            <a:r>
              <a:rPr lang="en-US" dirty="0" smtClean="0"/>
              <a:t>Data Obtained from </a:t>
            </a:r>
            <a:r>
              <a:rPr lang="en-US" sz="1800" b="1" dirty="0" smtClean="0">
                <a:hlinkClick r:id="rId2"/>
              </a:rPr>
              <a:t>http://www.timeanddate.com/weather/ethiopia/addis-ababa/ext</a:t>
            </a:r>
            <a:endParaRPr lang="en-US" sz="1800" b="1" dirty="0" smtClean="0"/>
          </a:p>
          <a:p>
            <a:pPr lvl="1"/>
            <a:r>
              <a:rPr lang="en-US" sz="1800" b="1" dirty="0" smtClean="0"/>
              <a:t>A file containing the ten most recent forecasts is created</a:t>
            </a:r>
          </a:p>
          <a:p>
            <a:pPr lvl="1"/>
            <a:r>
              <a:rPr lang="en-US" sz="1800" b="1" dirty="0" smtClean="0"/>
              <a:t>File Name and Extension: </a:t>
            </a:r>
            <a:r>
              <a:rPr lang="en-US" sz="1800" b="1" u="dbl" dirty="0">
                <a:solidFill>
                  <a:srgbClr val="0070C0"/>
                </a:solidFill>
              </a:rPr>
              <a:t>weather.in</a:t>
            </a:r>
          </a:p>
          <a:p>
            <a:pPr marL="457192" lvl="1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678558"/>
              </p:ext>
            </p:extLst>
          </p:nvPr>
        </p:nvGraphicFramePr>
        <p:xfrm>
          <a:off x="6210038" y="2696940"/>
          <a:ext cx="2614068" cy="4016016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1307034"/>
                <a:gridCol w="1307034"/>
              </a:tblGrid>
              <a:tr h="251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85" marR="589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Temperature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85" marR="58985" marT="0" marB="0" anchor="ctr"/>
                </a:tc>
              </a:tr>
              <a:tr h="251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</a:rPr>
                        <a:t>Sat,</a:t>
                      </a:r>
                      <a:r>
                        <a:rPr lang="en-US" sz="1100" b="0" baseline="0" dirty="0" smtClean="0">
                          <a:effectLst/>
                        </a:rPr>
                        <a:t> </a:t>
                      </a:r>
                      <a:r>
                        <a:rPr lang="en-US" sz="1100" b="0" dirty="0" smtClean="0">
                          <a:effectLst/>
                        </a:rPr>
                        <a:t>30 Apr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85" marR="589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12 / 19 °C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85" marR="58985" marT="0" marB="0" anchor="ctr"/>
                </a:tc>
              </a:tr>
              <a:tr h="251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</a:rPr>
                        <a:t>Sun, 1 </a:t>
                      </a:r>
                      <a:r>
                        <a:rPr lang="en-US" sz="1100" b="0" dirty="0">
                          <a:effectLst/>
                        </a:rPr>
                        <a:t>May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85" marR="589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13 / 17 °C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85" marR="58985" marT="0" marB="0" anchor="ctr"/>
                </a:tc>
              </a:tr>
              <a:tr h="251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</a:rPr>
                        <a:t>Mon,</a:t>
                      </a:r>
                      <a:r>
                        <a:rPr lang="en-US" sz="1100" b="0" baseline="0" dirty="0" smtClean="0">
                          <a:effectLst/>
                        </a:rPr>
                        <a:t> </a:t>
                      </a:r>
                      <a:r>
                        <a:rPr lang="en-US" sz="1100" b="0" dirty="0" smtClean="0">
                          <a:effectLst/>
                        </a:rPr>
                        <a:t>2 </a:t>
                      </a:r>
                      <a:r>
                        <a:rPr lang="en-US" sz="1100" b="0" dirty="0">
                          <a:effectLst/>
                        </a:rPr>
                        <a:t>May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85" marR="589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12 / 19 °C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85" marR="58985" marT="0" marB="0" anchor="ctr"/>
                </a:tc>
              </a:tr>
              <a:tr h="251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</a:rPr>
                        <a:t>Tue,</a:t>
                      </a:r>
                      <a:r>
                        <a:rPr lang="en-US" sz="1100" b="0" baseline="0" dirty="0" smtClean="0">
                          <a:effectLst/>
                        </a:rPr>
                        <a:t> </a:t>
                      </a:r>
                      <a:r>
                        <a:rPr lang="en-US" sz="1100" b="0" dirty="0" smtClean="0">
                          <a:effectLst/>
                        </a:rPr>
                        <a:t>3 </a:t>
                      </a:r>
                      <a:r>
                        <a:rPr lang="en-US" sz="1100" b="0" dirty="0">
                          <a:effectLst/>
                        </a:rPr>
                        <a:t>May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85" marR="589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11 / 20 °C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85" marR="58985" marT="0" marB="0" anchor="ctr"/>
                </a:tc>
              </a:tr>
              <a:tr h="251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</a:rPr>
                        <a:t>Wed, 4 </a:t>
                      </a:r>
                      <a:r>
                        <a:rPr lang="en-US" sz="1100" b="0" dirty="0">
                          <a:effectLst/>
                        </a:rPr>
                        <a:t>May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85" marR="589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10 / 21 °C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85" marR="58985" marT="0" marB="0" anchor="ctr"/>
                </a:tc>
              </a:tr>
              <a:tr h="251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</a:rPr>
                        <a:t>Thu,</a:t>
                      </a:r>
                      <a:r>
                        <a:rPr lang="en-US" sz="1100" b="0" baseline="0" dirty="0" smtClean="0">
                          <a:effectLst/>
                        </a:rPr>
                        <a:t> </a:t>
                      </a:r>
                      <a:r>
                        <a:rPr lang="en-US" sz="1100" b="0" dirty="0" smtClean="0">
                          <a:effectLst/>
                        </a:rPr>
                        <a:t>5 </a:t>
                      </a:r>
                      <a:r>
                        <a:rPr lang="en-US" sz="1100" b="0" dirty="0">
                          <a:effectLst/>
                        </a:rPr>
                        <a:t>May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85" marR="589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11 / 21 °C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85" marR="58985" marT="0" marB="0" anchor="ctr"/>
                </a:tc>
              </a:tr>
              <a:tr h="251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</a:rPr>
                        <a:t>Fri, 6 </a:t>
                      </a:r>
                      <a:r>
                        <a:rPr lang="en-US" sz="1100" b="0" dirty="0">
                          <a:effectLst/>
                        </a:rPr>
                        <a:t>May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85" marR="589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10 / 20 °C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85" marR="58985" marT="0" marB="0" anchor="ctr"/>
                </a:tc>
              </a:tr>
              <a:tr h="251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</a:rPr>
                        <a:t>Sat,</a:t>
                      </a:r>
                      <a:r>
                        <a:rPr lang="en-US" sz="1100" b="0" baseline="0" dirty="0" smtClean="0">
                          <a:effectLst/>
                        </a:rPr>
                        <a:t> </a:t>
                      </a:r>
                      <a:r>
                        <a:rPr lang="en-US" sz="1100" b="0" dirty="0" smtClean="0">
                          <a:effectLst/>
                        </a:rPr>
                        <a:t>7 </a:t>
                      </a:r>
                      <a:r>
                        <a:rPr lang="en-US" sz="1100" b="0" dirty="0">
                          <a:effectLst/>
                        </a:rPr>
                        <a:t>May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85" marR="589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12 / 23 °C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85" marR="58985" marT="0" marB="0" anchor="ctr"/>
                </a:tc>
              </a:tr>
              <a:tr h="251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</a:rPr>
                        <a:t>Sun,</a:t>
                      </a:r>
                      <a:r>
                        <a:rPr lang="en-US" sz="1100" b="0" baseline="0" dirty="0" smtClean="0">
                          <a:effectLst/>
                        </a:rPr>
                        <a:t> </a:t>
                      </a:r>
                      <a:r>
                        <a:rPr lang="en-US" sz="1100" b="0" dirty="0" smtClean="0">
                          <a:effectLst/>
                        </a:rPr>
                        <a:t>8 </a:t>
                      </a:r>
                      <a:r>
                        <a:rPr lang="en-US" sz="1100" b="0" dirty="0">
                          <a:effectLst/>
                        </a:rPr>
                        <a:t>May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85" marR="589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12 / 23 °C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85" marR="58985" marT="0" marB="0" anchor="ctr"/>
                </a:tc>
              </a:tr>
              <a:tr h="251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</a:rPr>
                        <a:t>Mon,</a:t>
                      </a:r>
                      <a:r>
                        <a:rPr lang="en-US" sz="1100" b="0" baseline="0" dirty="0" smtClean="0">
                          <a:effectLst/>
                        </a:rPr>
                        <a:t> </a:t>
                      </a:r>
                      <a:r>
                        <a:rPr lang="en-US" sz="1100" b="0" dirty="0" smtClean="0">
                          <a:effectLst/>
                        </a:rPr>
                        <a:t>9 </a:t>
                      </a:r>
                      <a:r>
                        <a:rPr lang="en-US" sz="1100" b="0" dirty="0">
                          <a:effectLst/>
                        </a:rPr>
                        <a:t>May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85" marR="589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11 / 23 °C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85" marR="58985" marT="0" marB="0" anchor="ctr"/>
                </a:tc>
              </a:tr>
              <a:tr h="251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Tue,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10 </a:t>
                      </a:r>
                      <a:r>
                        <a:rPr lang="en-US" sz="1100" dirty="0">
                          <a:effectLst/>
                        </a:rPr>
                        <a:t>May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85" marR="589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 / 22 °C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85" marR="58985" marT="0" marB="0" anchor="ctr"/>
                </a:tc>
              </a:tr>
              <a:tr h="251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Wed,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11 </a:t>
                      </a:r>
                      <a:r>
                        <a:rPr lang="en-US" sz="1100" dirty="0">
                          <a:effectLst/>
                        </a:rPr>
                        <a:t>May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85" marR="589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 / 23 °C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85" marR="58985" marT="0" marB="0" anchor="ctr"/>
                </a:tc>
              </a:tr>
              <a:tr h="251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Thu,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12 </a:t>
                      </a:r>
                      <a:r>
                        <a:rPr lang="en-US" sz="1100" dirty="0">
                          <a:effectLst/>
                        </a:rPr>
                        <a:t>May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85" marR="589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 / 21 °C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85" marR="58985" marT="0" marB="0" anchor="ctr"/>
                </a:tc>
              </a:tr>
              <a:tr h="251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Fri,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13 </a:t>
                      </a:r>
                      <a:r>
                        <a:rPr lang="en-US" sz="1100" dirty="0">
                          <a:effectLst/>
                        </a:rPr>
                        <a:t>May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85" marR="589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 / 21 °C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85" marR="58985" marT="0" marB="0" anchor="ctr"/>
                </a:tc>
              </a:tr>
              <a:tr h="251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Sat,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14 </a:t>
                      </a:r>
                      <a:r>
                        <a:rPr lang="en-US" sz="1100" dirty="0">
                          <a:effectLst/>
                        </a:rPr>
                        <a:t>May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85" marR="589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 / 22 °C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85" marR="58985" marT="0" marB="0" anchor="ctr"/>
                </a:tc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666584" y="3127074"/>
            <a:ext cx="4382369" cy="3744470"/>
            <a:chOff x="666584" y="3127074"/>
            <a:chExt cx="4382369" cy="374447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584" y="3573016"/>
              <a:ext cx="2743220" cy="329852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79882" y="3127074"/>
              <a:ext cx="3174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Only Higher Temperatures </a:t>
              </a:r>
              <a:endParaRPr lang="en-US" b="1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3433719" y="4086364"/>
              <a:ext cx="6628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120477" y="3901698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Oldest</a:t>
              </a:r>
              <a:endParaRPr lang="en-US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125174" y="6034845"/>
              <a:ext cx="923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Recent</a:t>
              </a:r>
              <a:endParaRPr lang="en-US" b="1" dirty="0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H="1">
              <a:off x="3433719" y="6202777"/>
              <a:ext cx="6628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604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</a:t>
            </a:r>
            <a:r>
              <a:rPr lang="en-US" b="1" dirty="0">
                <a:solidFill>
                  <a:srgbClr val="0000FF"/>
                </a:solidFill>
              </a:rPr>
              <a:t>Weather Forecast File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Analyze the Problem</a:t>
            </a:r>
          </a:p>
          <a:p>
            <a:pPr lvl="1"/>
            <a:r>
              <a:rPr lang="en-US" dirty="0"/>
              <a:t>The input data for this problem consists of </a:t>
            </a:r>
            <a:endParaRPr lang="en-US" dirty="0" smtClean="0"/>
          </a:p>
          <a:p>
            <a:pPr lvl="2"/>
            <a:r>
              <a:rPr lang="en-US" dirty="0" smtClean="0"/>
              <a:t>a file of 10 daily weather forecasts</a:t>
            </a:r>
          </a:p>
          <a:p>
            <a:pPr lvl="3"/>
            <a:r>
              <a:rPr lang="en-US" dirty="0" smtClean="0"/>
              <a:t>Each forecast contains </a:t>
            </a:r>
          </a:p>
          <a:p>
            <a:pPr lvl="4"/>
            <a:r>
              <a:rPr lang="en-US" dirty="0" smtClean="0"/>
              <a:t>a day (Mon-Sun), date (1-31), month(Jan-Dec), temperature(0-35)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user-input </a:t>
            </a:r>
            <a:r>
              <a:rPr lang="en-US" dirty="0" smtClean="0"/>
              <a:t>value </a:t>
            </a:r>
            <a:r>
              <a:rPr lang="en-US" dirty="0"/>
              <a:t>of the most recent </a:t>
            </a:r>
            <a:r>
              <a:rPr lang="en-US" dirty="0" smtClean="0"/>
              <a:t>weather forecast. It contains</a:t>
            </a:r>
          </a:p>
          <a:p>
            <a:pPr lvl="4"/>
            <a:r>
              <a:rPr lang="en-US" dirty="0" smtClean="0"/>
              <a:t>a </a:t>
            </a:r>
            <a:r>
              <a:rPr lang="en-US" dirty="0"/>
              <a:t>day (</a:t>
            </a:r>
            <a:r>
              <a:rPr lang="en-US" dirty="0" smtClean="0"/>
              <a:t>Mon-Sun), </a:t>
            </a:r>
            <a:r>
              <a:rPr lang="en-US" dirty="0"/>
              <a:t>date (1-31), month(Jan-Dec), </a:t>
            </a:r>
            <a:r>
              <a:rPr lang="en-US" dirty="0" smtClean="0"/>
              <a:t>temperature(0-35)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are two required </a:t>
            </a:r>
            <a:r>
              <a:rPr lang="en-US" dirty="0" smtClean="0"/>
              <a:t>outputs: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file of the 10 most recent </a:t>
            </a:r>
            <a:r>
              <a:rPr lang="en-US" dirty="0" smtClean="0"/>
              <a:t>daily forecasts values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average of the data in the updated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</a:t>
            </a:r>
            <a:r>
              <a:rPr lang="en-US" b="1" dirty="0">
                <a:solidFill>
                  <a:srgbClr val="0000FF"/>
                </a:solidFill>
              </a:rPr>
              <a:t>Weather Forecast File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Develop a Solution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32</a:t>
            </a:fld>
            <a:endParaRPr lang="ko-KR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27377"/>
            <a:ext cx="6336704" cy="529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</a:t>
            </a:r>
            <a:r>
              <a:rPr lang="en-US" b="1" dirty="0">
                <a:solidFill>
                  <a:srgbClr val="0000FF"/>
                </a:solidFill>
              </a:rPr>
              <a:t>Weather Forecast File Updates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465" y="908050"/>
            <a:ext cx="8251702" cy="54483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572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</a:t>
            </a:r>
            <a:r>
              <a:rPr lang="en-US" b="1" dirty="0">
                <a:solidFill>
                  <a:srgbClr val="0000FF"/>
                </a:solidFill>
              </a:rPr>
              <a:t>Weather Forecast File Updates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908720"/>
            <a:ext cx="8882330" cy="34563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19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</a:t>
            </a:r>
            <a:r>
              <a:rPr lang="en-US" b="1" dirty="0">
                <a:solidFill>
                  <a:srgbClr val="0000FF"/>
                </a:solidFill>
              </a:rPr>
              <a:t>Weather Forecast File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35</a:t>
            </a:fld>
            <a:endParaRPr lang="ko-KR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134" y="908720"/>
            <a:ext cx="836587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0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</a:t>
            </a:r>
            <a:r>
              <a:rPr lang="en-US" b="1" dirty="0">
                <a:solidFill>
                  <a:srgbClr val="0000FF"/>
                </a:solidFill>
              </a:rPr>
              <a:t>Weather Forecast File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36</a:t>
            </a:fld>
            <a:endParaRPr lang="ko-KR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788472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</a:t>
            </a:r>
            <a:r>
              <a:rPr lang="en-US" b="1" dirty="0">
                <a:solidFill>
                  <a:srgbClr val="0000FF"/>
                </a:solidFill>
              </a:rPr>
              <a:t>Weather Forecast File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37</a:t>
            </a:fld>
            <a:endParaRPr lang="ko-KR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" y="994890"/>
            <a:ext cx="8759390" cy="468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the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38</a:t>
            </a:fld>
            <a:endParaRPr lang="ko-KR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80728"/>
            <a:ext cx="845862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the Program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144172"/>
              </p:ext>
            </p:extLst>
          </p:nvPr>
        </p:nvGraphicFramePr>
        <p:xfrm>
          <a:off x="611560" y="926092"/>
          <a:ext cx="6264696" cy="3727044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3059503"/>
                <a:gridCol w="3205193"/>
              </a:tblGrid>
              <a:tr h="440211">
                <a:tc>
                  <a:txBody>
                    <a:bodyPr/>
                    <a:lstStyle/>
                    <a:p>
                      <a:r>
                        <a:rPr lang="en-US" dirty="0" smtClean="0"/>
                        <a:t>weather.in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weather.out</a:t>
                      </a:r>
                      <a:endParaRPr lang="en-US" dirty="0"/>
                    </a:p>
                  </a:txBody>
                  <a:tcPr/>
                </a:tc>
              </a:tr>
              <a:tr h="32868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39</a:t>
            </a:fld>
            <a:endParaRPr lang="ko-KR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755576" y="1412776"/>
            <a:ext cx="5797624" cy="3097323"/>
            <a:chOff x="755576" y="1675094"/>
            <a:chExt cx="5797624" cy="30973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2163" y="1714527"/>
              <a:ext cx="2681037" cy="305789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576" y="1675094"/>
              <a:ext cx="2736304" cy="3083604"/>
            </a:xfrm>
            <a:prstGeom prst="rect">
              <a:avLst/>
            </a:prstGeom>
          </p:spPr>
        </p:pic>
      </p:grpSp>
      <p:graphicFrame>
        <p:nvGraphicFramePr>
          <p:cNvPr id="11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139487"/>
              </p:ext>
            </p:extLst>
          </p:nvPr>
        </p:nvGraphicFramePr>
        <p:xfrm>
          <a:off x="251520" y="5085184"/>
          <a:ext cx="8229600" cy="13055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13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15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17</a:t>
                      </a:r>
                      <a:endParaRPr lang="en-US" sz="11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LF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LF</a:t>
                      </a:r>
                      <a:endParaRPr lang="en-US" b="1" dirty="0"/>
                    </a:p>
                  </a:txBody>
                  <a:tcPr anchor="ctr"/>
                </a:tc>
              </a:tr>
              <a:tr h="23417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18</a:t>
                      </a:r>
                      <a:endParaRPr lang="en-US" sz="11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19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21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22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23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25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26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27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28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29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31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32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33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LF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LF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45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I/O File Stream Objects and </a:t>
            </a:r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filenames that indicate the type of data in the </a:t>
            </a:r>
            <a:r>
              <a:rPr lang="en-US" dirty="0" smtClean="0"/>
              <a:t>file</a:t>
            </a:r>
          </a:p>
          <a:p>
            <a:r>
              <a:rPr lang="en-US" dirty="0" smtClean="0"/>
              <a:t>Two </a:t>
            </a:r>
            <a:r>
              <a:rPr lang="en-US" dirty="0"/>
              <a:t>basic types of files </a:t>
            </a:r>
            <a:r>
              <a:rPr lang="en-US" dirty="0" smtClean="0"/>
              <a:t>exist</a:t>
            </a:r>
          </a:p>
          <a:p>
            <a:pPr lvl="1"/>
            <a:r>
              <a:rPr lang="en-US" b="1" dirty="0" smtClean="0"/>
              <a:t>Text files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(also </a:t>
            </a:r>
            <a:r>
              <a:rPr lang="en-US" dirty="0"/>
              <a:t>known as </a:t>
            </a:r>
            <a:r>
              <a:rPr lang="en-US" b="1" dirty="0"/>
              <a:t>character-based</a:t>
            </a:r>
            <a:r>
              <a:rPr lang="en-US" dirty="0"/>
              <a:t> </a:t>
            </a:r>
            <a:r>
              <a:rPr lang="en-US" dirty="0" smtClean="0"/>
              <a:t>files)</a:t>
            </a:r>
            <a:endParaRPr lang="en-US" dirty="0"/>
          </a:p>
          <a:p>
            <a:pPr lvl="1"/>
            <a:r>
              <a:rPr lang="en-US" b="1" dirty="0"/>
              <a:t>Binary files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35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Looking ASCII Codes Using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40</a:t>
            </a:fld>
            <a:endParaRPr lang="ko-KR" alt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37069"/>
            <a:ext cx="8229600" cy="4760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95098"/>
            <a:ext cx="92583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File Stream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File stream:</a:t>
            </a:r>
            <a:r>
              <a:rPr lang="en-US" sz="2400" dirty="0"/>
              <a:t> A one-way transmission path used to connect a file stored on a physical device, such as a disk or CD, to a program</a:t>
            </a:r>
          </a:p>
          <a:p>
            <a:r>
              <a:rPr lang="en-US" sz="2400" dirty="0"/>
              <a:t>Each file stream has its own mode that determines direction of data on transmission path</a:t>
            </a:r>
          </a:p>
          <a:p>
            <a:r>
              <a:rPr lang="en-US" sz="2400" dirty="0"/>
              <a:t>That is, whether path moves data from a file to a program or from a program to a file</a:t>
            </a:r>
          </a:p>
          <a:p>
            <a:r>
              <a:rPr lang="en-US" sz="2400" b="1" dirty="0"/>
              <a:t>Input file stream:</a:t>
            </a:r>
            <a:r>
              <a:rPr lang="en-US" sz="2400" dirty="0"/>
              <a:t> File stream that receives or reads data from a file to a program</a:t>
            </a:r>
          </a:p>
          <a:p>
            <a:r>
              <a:rPr lang="en-US" sz="2400" b="1" dirty="0"/>
              <a:t>Output file stream:</a:t>
            </a:r>
            <a:r>
              <a:rPr lang="en-US" sz="2400" dirty="0"/>
              <a:t> File stream that sends or writes data to a file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83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/>
              <a:t>File Stream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file your program uses, regardless of file’s type, a distinct file stream object must be created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6</a:t>
            </a:fld>
            <a:endParaRPr lang="ko-KR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3011967"/>
            <a:ext cx="77628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File Stream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Each file stream object has access to functions defined for its class</a:t>
            </a:r>
          </a:p>
          <a:p>
            <a:r>
              <a:rPr lang="en-US" dirty="0"/>
              <a:t>Methods perform following functions: </a:t>
            </a:r>
          </a:p>
          <a:p>
            <a:pPr lvl="1"/>
            <a:r>
              <a:rPr lang="en-US" dirty="0"/>
              <a:t>Connecting stream object name to external filename: </a:t>
            </a:r>
            <a:r>
              <a:rPr lang="en-US" b="1" dirty="0" smtClean="0"/>
              <a:t>opening </a:t>
            </a:r>
            <a:r>
              <a:rPr lang="en-US" b="1" dirty="0"/>
              <a:t>a file</a:t>
            </a:r>
          </a:p>
          <a:p>
            <a:pPr lvl="1"/>
            <a:r>
              <a:rPr lang="en-US" dirty="0"/>
              <a:t>Determining whether successful connection has been made</a:t>
            </a:r>
          </a:p>
          <a:p>
            <a:pPr lvl="1"/>
            <a:r>
              <a:rPr lang="en-US" dirty="0"/>
              <a:t>Closing </a:t>
            </a:r>
            <a:r>
              <a:rPr lang="en-US" dirty="0" smtClean="0"/>
              <a:t>connection: </a:t>
            </a:r>
            <a:r>
              <a:rPr lang="en-US" b="1" dirty="0" smtClean="0"/>
              <a:t>closing </a:t>
            </a:r>
            <a:r>
              <a:rPr lang="en-US" b="1" dirty="0"/>
              <a:t>a file</a:t>
            </a:r>
          </a:p>
          <a:p>
            <a:pPr lvl="1"/>
            <a:r>
              <a:rPr lang="en-US" dirty="0"/>
              <a:t>Getting next data item into program from input stream</a:t>
            </a:r>
          </a:p>
          <a:p>
            <a:pPr lvl="1"/>
            <a:r>
              <a:rPr lang="en-US" dirty="0"/>
              <a:t>Putting new data item from program onto output stream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591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File Stream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When existing file is connected to input stream, file’s data is made available for input, starting with first data item in file</a:t>
            </a:r>
          </a:p>
          <a:p>
            <a:pPr lvl="1"/>
            <a:r>
              <a:rPr lang="en-US" sz="2000" dirty="0"/>
              <a:t>Called </a:t>
            </a:r>
            <a:r>
              <a:rPr lang="en-US" sz="2000" b="1" dirty="0"/>
              <a:t>read mode</a:t>
            </a:r>
            <a:r>
              <a:rPr lang="en-US" sz="2000" dirty="0"/>
              <a:t> or </a:t>
            </a:r>
            <a:r>
              <a:rPr lang="en-US" sz="2000" b="1" dirty="0"/>
              <a:t>input mode</a:t>
            </a:r>
          </a:p>
          <a:p>
            <a:r>
              <a:rPr lang="en-US" sz="2400" dirty="0"/>
              <a:t>File connected to output stream creates new file and makes file available for output</a:t>
            </a:r>
          </a:p>
          <a:p>
            <a:pPr lvl="1"/>
            <a:r>
              <a:rPr lang="en-US" sz="2000" dirty="0"/>
              <a:t>Called </a:t>
            </a:r>
            <a:r>
              <a:rPr lang="en-US" sz="2000" b="1" dirty="0"/>
              <a:t>output mode</a:t>
            </a:r>
          </a:p>
          <a:p>
            <a:r>
              <a:rPr lang="en-US" sz="2400" dirty="0"/>
              <a:t>When opening file for input or output, check that connection has been established before attempting to use file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96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File Stream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00" y="1196752"/>
            <a:ext cx="8229600" cy="344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4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01.no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Arial Black"/>
        <a:ea typeface="굴림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06</Template>
  <TotalTime>12078</TotalTime>
  <Words>1463</Words>
  <Application>Microsoft Office PowerPoint</Application>
  <PresentationFormat>On-screen Show (4:3)</PresentationFormat>
  <Paragraphs>334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굴림</vt:lpstr>
      <vt:lpstr>HY견고딕</vt:lpstr>
      <vt:lpstr>맑은 고딕</vt:lpstr>
      <vt:lpstr>MS Mincho</vt:lpstr>
      <vt:lpstr>Arial</vt:lpstr>
      <vt:lpstr>Arial Black</vt:lpstr>
      <vt:lpstr>Calibri</vt:lpstr>
      <vt:lpstr>Courier New</vt:lpstr>
      <vt:lpstr>Tahoma</vt:lpstr>
      <vt:lpstr>Times New Roman</vt:lpstr>
      <vt:lpstr>Wingdings</vt:lpstr>
      <vt:lpstr>lecture01.note</vt:lpstr>
      <vt:lpstr>1_기본 디자인</vt:lpstr>
      <vt:lpstr>CSE 1062  Fundamentals of Programming   Lecture #11</vt:lpstr>
      <vt:lpstr>Outline</vt:lpstr>
      <vt:lpstr>I/O File Stream Objects and Functions</vt:lpstr>
      <vt:lpstr>I/O File Stream Objects and Functions</vt:lpstr>
      <vt:lpstr>File Stream Objects</vt:lpstr>
      <vt:lpstr>File Stream Objects</vt:lpstr>
      <vt:lpstr>File Stream Functions</vt:lpstr>
      <vt:lpstr>File Stream Functions</vt:lpstr>
      <vt:lpstr>File Stream Functions</vt:lpstr>
      <vt:lpstr>Example 1</vt:lpstr>
      <vt:lpstr>PowerPoint Presentation</vt:lpstr>
      <vt:lpstr>Example 2</vt:lpstr>
      <vt:lpstr>Example 2: Testing</vt:lpstr>
      <vt:lpstr>Closing a File</vt:lpstr>
      <vt:lpstr>Reading and Writing Character-Based Files</vt:lpstr>
      <vt:lpstr>Example 3</vt:lpstr>
      <vt:lpstr>Reading from a Text File</vt:lpstr>
      <vt:lpstr>Example 4</vt:lpstr>
      <vt:lpstr>Standard Device Files</vt:lpstr>
      <vt:lpstr>Random File Access</vt:lpstr>
      <vt:lpstr>Random File Access</vt:lpstr>
      <vt:lpstr>Random File Access</vt:lpstr>
      <vt:lpstr>Random File Access</vt:lpstr>
      <vt:lpstr>Example 5: Using seekg() and tellg()</vt:lpstr>
      <vt:lpstr>Example 5: Using seekg() and tellg()</vt:lpstr>
      <vt:lpstr>File Streams as Function Arguments</vt:lpstr>
      <vt:lpstr>Example 7: File Streams as Function Arguments </vt:lpstr>
      <vt:lpstr>Example 7: File Streams as Function Arguments </vt:lpstr>
      <vt:lpstr>Case Study: Weather Forecast File Updates</vt:lpstr>
      <vt:lpstr>Case Study: Weather Forecast File Updates</vt:lpstr>
      <vt:lpstr>Case Study: Weather Forecast File Updates</vt:lpstr>
      <vt:lpstr>Case Study: Weather Forecast File Updates</vt:lpstr>
      <vt:lpstr>Case Study: Weather Forecast File Updates</vt:lpstr>
      <vt:lpstr>Case Study: Weather Forecast File Updates</vt:lpstr>
      <vt:lpstr>Case Study: Weather Forecast File Updates</vt:lpstr>
      <vt:lpstr>Case Study: Weather Forecast File Updates</vt:lpstr>
      <vt:lpstr>Case Study: Weather Forecast File Updates</vt:lpstr>
      <vt:lpstr>Testing the Program</vt:lpstr>
      <vt:lpstr>Testing the Program</vt:lpstr>
      <vt:lpstr>Looking ASCII Codes Using get Function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CCE20003  PROGRAMMING I Lecture 6</dc:title>
  <dc:creator>shinsy</dc:creator>
  <cp:lastModifiedBy>Tinsae</cp:lastModifiedBy>
  <cp:revision>462</cp:revision>
  <dcterms:created xsi:type="dcterms:W3CDTF">2015-01-20T03:51:45Z</dcterms:created>
  <dcterms:modified xsi:type="dcterms:W3CDTF">2016-05-02T16:08:19Z</dcterms:modified>
</cp:coreProperties>
</file>